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29"/>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Lst>
  <p:sldSz cx="9144000" cy="5143500" type="screen16x9"/>
  <p:notesSz cx="6858000" cy="9144000"/>
  <p:embeddedFontLst>
    <p:embeddedFont>
      <p:font typeface="Amatic SC" panose="020B0604020202020204" charset="-79"/>
      <p:regular r:id="rId30"/>
      <p:bold r:id="rId31"/>
    </p:embeddedFont>
    <p:embeddedFont>
      <p:font typeface="Inconsolata" panose="020B0604020202020204" charset="0"/>
      <p:regular r:id="rId32"/>
      <p:bold r:id="rId33"/>
    </p:embeddedFont>
    <p:embeddedFont>
      <p:font typeface="Roboto" panose="020B0604020202020204" charset="0"/>
      <p:regular r:id="rId34"/>
      <p:bold r:id="rId35"/>
      <p:italic r:id="rId36"/>
      <p:boldItalic r:id="rId37"/>
    </p:embeddedFont>
    <p:embeddedFont>
      <p:font typeface="Roboto Light" panose="020B0604020202020204" charset="0"/>
      <p:regular r:id="rId38"/>
      <p:bold r:id="rId39"/>
      <p:italic r:id="rId40"/>
      <p:boldItalic r:id="rId41"/>
    </p:embeddedFont>
    <p:embeddedFont>
      <p:font typeface="Roboto Medium" panose="020B0604020202020204" charset="0"/>
      <p:regular r:id="rId42"/>
      <p:bold r:id="rId43"/>
      <p:italic r:id="rId44"/>
      <p:boldItalic r:id="rId45"/>
    </p:embeddedFont>
    <p:embeddedFont>
      <p:font typeface="Roboto Thin"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1c91b66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1c91b66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1c91b662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1c91b662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51c91b6627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51c91b6627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51c91b662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51c91b662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1c91b66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1c91b66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51c91b6627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51c91b6627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1c91b662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1c91b662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51c91b6627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51c91b6627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51c91b662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51c91b662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51c91b6627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51c91b6627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51c91b6627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51c91b662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1c91b662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1c91b662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51c91b6627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51c91b6627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51c91b6627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51c91b6627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51c91b662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51c91b662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51c91b6627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51c91b6627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51c91b662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51c91b662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1c91b6627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1c91b6627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51c91b6627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51c91b6627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51c91b662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51c91b662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51c91b662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51c91b662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AdobeStock_57847954</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1c91b662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1c91b662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shutterstock_1169083885</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1c91b662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1c91b662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51c91b662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51c91b662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51c91b662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51c91b662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1c91b662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1c91b662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1c91b662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1c91b662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7" name="Google Shape;1017;p52"/>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8" name="Google Shape;1018;p52"/>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9" name="Google Shape;1019;p52"/>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0" name="Google Shape;1020;p52"/>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4" name="Google Shape;1024;p53"/>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53"/>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6" name="Google Shape;1026;p53"/>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9"/>
        <p:cNvGrpSpPr/>
        <p:nvPr/>
      </p:nvGrpSpPr>
      <p:grpSpPr>
        <a:xfrm>
          <a:off x="0" y="0"/>
          <a:ext cx="0" cy="0"/>
          <a:chOff x="0" y="0"/>
          <a:chExt cx="0" cy="0"/>
        </a:xfrm>
      </p:grpSpPr>
      <p:pic>
        <p:nvPicPr>
          <p:cNvPr id="1030" name="Google Shape;1030;p54"/>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1" name="Google Shape;1031;p54"/>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32"/>
        <p:cNvGrpSpPr/>
        <p:nvPr/>
      </p:nvGrpSpPr>
      <p:grpSpPr>
        <a:xfrm>
          <a:off x="0" y="0"/>
          <a:ext cx="0" cy="0"/>
          <a:chOff x="0" y="0"/>
          <a:chExt cx="0" cy="0"/>
        </a:xfrm>
      </p:grpSpPr>
      <p:pic>
        <p:nvPicPr>
          <p:cNvPr id="1033" name="Google Shape;1033;p5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4" name="Google Shape;1034;p55"/>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2</a:t>
            </a:r>
            <a:endParaRPr/>
          </a:p>
        </p:txBody>
      </p:sp>
      <p:sp>
        <p:nvSpPr>
          <p:cNvPr id="1063" name="Google Shape;1063;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
        <p:nvSpPr>
          <p:cNvPr id="1064" name="Google Shape;1064;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Metrics</a:t>
            </a:r>
            <a:endParaRPr/>
          </a:p>
        </p:txBody>
      </p:sp>
      <p:sp>
        <p:nvSpPr>
          <p:cNvPr id="1193" name="Google Shape;119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94" name="Google Shape;1194;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 2 will be assessed on the following: </a:t>
            </a:r>
            <a:endParaRPr/>
          </a:p>
        </p:txBody>
      </p:sp>
      <p:sp>
        <p:nvSpPr>
          <p:cNvPr id="1196" name="Google Shape;1196;p67"/>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Concept</a:t>
            </a:r>
            <a:endParaRPr sz="1800"/>
          </a:p>
        </p:txBody>
      </p:sp>
      <p:sp>
        <p:nvSpPr>
          <p:cNvPr id="1197" name="Google Shape;1197;p67"/>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Design</a:t>
            </a:r>
            <a:endParaRPr sz="1800"/>
          </a:p>
        </p:txBody>
      </p:sp>
      <p:sp>
        <p:nvSpPr>
          <p:cNvPr id="1198" name="Google Shape;1198;p67"/>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Functionality</a:t>
            </a:r>
            <a:endParaRPr sz="1800"/>
          </a:p>
        </p:txBody>
      </p:sp>
      <p:sp>
        <p:nvSpPr>
          <p:cNvPr id="1199" name="Google Shape;1199;p67"/>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Collaboration</a:t>
            </a:r>
            <a:endParaRPr sz="1800"/>
          </a:p>
        </p:txBody>
      </p:sp>
      <p:sp>
        <p:nvSpPr>
          <p:cNvPr id="1200" name="Google Shape;1200;p67"/>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Presentation</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Group Activity: </a:t>
            </a:r>
            <a:br>
              <a:rPr lang="en" sz="3000" b="1"/>
            </a:br>
            <a:r>
              <a:rPr lang="en" sz="3000">
                <a:latin typeface="Roboto Light"/>
                <a:ea typeface="Roboto Light"/>
                <a:cs typeface="Roboto Light"/>
                <a:sym typeface="Roboto Light"/>
              </a:rPr>
              <a:t>Create a Repository</a:t>
            </a:r>
            <a:endParaRPr sz="3000">
              <a:latin typeface="Roboto Light"/>
              <a:ea typeface="Roboto Light"/>
              <a:cs typeface="Roboto Light"/>
              <a:sym typeface="Roboto Light"/>
            </a:endParaRPr>
          </a:p>
          <a:p>
            <a:pPr marL="0" lvl="0" indent="0" algn="l" rtl="0">
              <a:spcBef>
                <a:spcPts val="800"/>
              </a:spcBef>
              <a:spcAft>
                <a:spcPts val="0"/>
              </a:spcAft>
              <a:buNone/>
            </a:pPr>
            <a:r>
              <a:rPr lang="en" sz="1800">
                <a:latin typeface="Roboto Light"/>
                <a:ea typeface="Roboto Light"/>
                <a:cs typeface="Roboto Light"/>
                <a:sym typeface="Roboto Light"/>
              </a:rPr>
              <a:t>Work with your project group to create project repos in GitHub and invite each other as collaborators.</a:t>
            </a:r>
            <a:endParaRPr sz="1800">
              <a:latin typeface="Roboto Light"/>
              <a:ea typeface="Roboto Light"/>
              <a:cs typeface="Roboto Light"/>
              <a:sym typeface="Roboto Light"/>
            </a:endParaRPr>
          </a:p>
          <a:p>
            <a:pPr marL="0" lvl="0" indent="0" algn="l" rtl="0">
              <a:spcBef>
                <a:spcPts val="800"/>
              </a:spcBef>
              <a:spcAft>
                <a:spcPts val="800"/>
              </a:spcAft>
              <a:buNone/>
            </a:pPr>
            <a:r>
              <a:rPr lang="en" sz="1800" b="1"/>
              <a:t>Instructions sent via Slack. </a:t>
            </a:r>
            <a:endParaRPr sz="1800" b="1"/>
          </a:p>
        </p:txBody>
      </p:sp>
      <p:sp>
        <p:nvSpPr>
          <p:cNvPr id="1206" name="Google Shape;120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207" name="Google Shape;1207;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6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6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1214" name="Google Shape;1214;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5" name="Google Shape;1215;p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Linting</a:t>
            </a:r>
            <a:endParaRPr/>
          </a:p>
        </p:txBody>
      </p:sp>
      <p:sp>
        <p:nvSpPr>
          <p:cNvPr id="1216" name="Google Shape;1216;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0"/>
          <p:cNvSpPr txBox="1">
            <a:spLocks noGrp="1"/>
          </p:cNvSpPr>
          <p:nvPr>
            <p:ph type="title"/>
          </p:nvPr>
        </p:nvSpPr>
        <p:spPr>
          <a:xfrm>
            <a:off x="237100" y="17836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What is a JavaScript</a:t>
            </a:r>
            <a:r>
              <a:rPr lang="en" b="1">
                <a:latin typeface="Roboto"/>
                <a:ea typeface="Roboto"/>
                <a:cs typeface="Roboto"/>
                <a:sym typeface="Roboto"/>
              </a:rPr>
              <a:t> linter</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Why would we would use one?</a:t>
            </a:r>
            <a:endParaRPr>
              <a:latin typeface="Roboto Light"/>
              <a:ea typeface="Roboto Light"/>
              <a:cs typeface="Roboto Light"/>
              <a:sym typeface="Roboto Light"/>
            </a:endParaRPr>
          </a:p>
        </p:txBody>
      </p:sp>
      <p:sp>
        <p:nvSpPr>
          <p:cNvPr id="1222" name="Google Shape;122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1223" name="Google Shape;122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Linter</a:t>
            </a:r>
            <a:endParaRPr/>
          </a:p>
        </p:txBody>
      </p:sp>
      <p:sp>
        <p:nvSpPr>
          <p:cNvPr id="1229" name="Google Shape;122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
        <p:nvSpPr>
          <p:cNvPr id="1230" name="Google Shape;1230;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1" name="Google Shape;123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232" name="Google Shape;1232;p71"/>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500"/>
              <a:t>A </a:t>
            </a:r>
            <a:r>
              <a:rPr lang="en" sz="1500" b="1"/>
              <a:t>linter</a:t>
            </a:r>
            <a:r>
              <a:rPr lang="en" sz="1500"/>
              <a:t> is a tool that we can use to analyze our code for potential errors as we’re writing it. Linters can also be used to enforce particular styles of coding based on rules we can turn on or off.</a:t>
            </a:r>
            <a:endParaRPr sz="1500"/>
          </a:p>
        </p:txBody>
      </p:sp>
      <p:sp>
        <p:nvSpPr>
          <p:cNvPr id="1233" name="Google Shape;1233;p71"/>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400" b="1"/>
              <a:t>What is a JavaScript linter?</a:t>
            </a:r>
            <a:endParaRPr sz="1400" b="1"/>
          </a:p>
        </p:txBody>
      </p:sp>
      <p:sp>
        <p:nvSpPr>
          <p:cNvPr id="1234" name="Google Shape;1234;p71"/>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500"/>
              <a:t>Linters help teams write more consistent and readable code according to what they consider best practices. Linters also help identify potential errors before code is even run, thus improving overall code quality.</a:t>
            </a:r>
            <a:endParaRPr sz="1500"/>
          </a:p>
        </p:txBody>
      </p:sp>
      <p:sp>
        <p:nvSpPr>
          <p:cNvPr id="1235" name="Google Shape;1235;p71"/>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400" b="1"/>
              <a:t>Why would we use a linter? </a:t>
            </a:r>
            <a:endParaRPr sz="14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72"/>
          <p:cNvSpPr txBox="1">
            <a:spLocks noGrp="1"/>
          </p:cNvSpPr>
          <p:nvPr>
            <p:ph type="title"/>
          </p:nvPr>
        </p:nvSpPr>
        <p:spPr>
          <a:xfrm>
            <a:off x="2544050" y="1545675"/>
            <a:ext cx="54156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Light"/>
                <a:ea typeface="Roboto Light"/>
                <a:cs typeface="Roboto Light"/>
                <a:sym typeface="Roboto Light"/>
              </a:rPr>
              <a:t>There are several libraries available for linting JavaScript code, but ESLint, the one we’ll be working with, is the most popular: </a:t>
            </a:r>
            <a:r>
              <a:rPr lang="en" sz="2400" u="sng">
                <a:solidFill>
                  <a:srgbClr val="0000FF"/>
                </a:solidFill>
                <a:latin typeface="Roboto Light"/>
                <a:ea typeface="Roboto Light"/>
                <a:cs typeface="Roboto Light"/>
                <a:sym typeface="Roboto Light"/>
                <a:hlinkClick r:id="rId3"/>
              </a:rPr>
              <a:t>eslint.org</a:t>
            </a:r>
            <a:endParaRPr sz="2400">
              <a:solidFill>
                <a:srgbClr val="0000FF"/>
              </a:solidFill>
              <a:latin typeface="Roboto Light"/>
              <a:ea typeface="Roboto Light"/>
              <a:cs typeface="Roboto Light"/>
              <a:sym typeface="Roboto Light"/>
            </a:endParaRPr>
          </a:p>
        </p:txBody>
      </p:sp>
      <p:sp>
        <p:nvSpPr>
          <p:cNvPr id="1241" name="Google Shape;124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
        <p:nvSpPr>
          <p:cNvPr id="1242" name="Google Shape;1242;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248" name="Google Shape;124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
        <p:nvSpPr>
          <p:cNvPr id="1249" name="Google Shape;1249;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7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Partner Activity: </a:t>
            </a:r>
            <a:br>
              <a:rPr lang="en" sz="3000" b="1">
                <a:solidFill>
                  <a:schemeClr val="dk1"/>
                </a:solidFill>
              </a:rPr>
            </a:br>
            <a:r>
              <a:rPr lang="en" sz="3000">
                <a:solidFill>
                  <a:schemeClr val="dk1"/>
                </a:solidFill>
                <a:latin typeface="Roboto Light"/>
                <a:ea typeface="Roboto Light"/>
                <a:cs typeface="Roboto Light"/>
                <a:sym typeface="Roboto Light"/>
              </a:rPr>
              <a:t>No Lint Example</a:t>
            </a:r>
            <a:endParaRPr sz="30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examine a JavaScript file without ESLint and attempt to identify issues with the code.</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b="1">
                <a:solidFill>
                  <a:schemeClr val="dk1"/>
                </a:solidFill>
              </a:rPr>
              <a:t>Instructions sent via Slack. </a:t>
            </a:r>
            <a:endParaRPr sz="1800" b="1">
              <a:solidFill>
                <a:schemeClr val="dk1"/>
              </a:solidFill>
            </a:endParaRPr>
          </a:p>
          <a:p>
            <a:pPr marL="0" lvl="0" indent="0" algn="l" rtl="0">
              <a:spcBef>
                <a:spcPts val="800"/>
              </a:spcBef>
              <a:spcAft>
                <a:spcPts val="0"/>
              </a:spcAft>
              <a:buNone/>
            </a:pPr>
            <a:endParaRPr/>
          </a:p>
        </p:txBody>
      </p:sp>
      <p:sp>
        <p:nvSpPr>
          <p:cNvPr id="1255" name="Google Shape;12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
        <p:nvSpPr>
          <p:cNvPr id="1256" name="Google Shape;1256;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7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263" name="Google Shape;1263;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7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69" name="Google Shape;1269;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0" name="Google Shape;1270;p7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2 Starter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9"/>
          <p:cNvSpPr txBox="1">
            <a:spLocks noGrp="1"/>
          </p:cNvSpPr>
          <p:nvPr>
            <p:ph type="title"/>
          </p:nvPr>
        </p:nvSpPr>
        <p:spPr>
          <a:xfrm>
            <a:off x="2544050" y="1399975"/>
            <a:ext cx="5770200" cy="25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Roboto Light"/>
                <a:ea typeface="Roboto Light"/>
                <a:cs typeface="Roboto Light"/>
                <a:sym typeface="Roboto Light"/>
              </a:rPr>
              <a:t>As we enter Project 2, we’re going to start thinking a little more about </a:t>
            </a:r>
            <a:r>
              <a:rPr lang="en" sz="2800" b="1">
                <a:solidFill>
                  <a:schemeClr val="dk1"/>
                </a:solidFill>
              </a:rPr>
              <a:t>code quality</a:t>
            </a:r>
            <a:r>
              <a:rPr lang="en" sz="2800">
                <a:solidFill>
                  <a:schemeClr val="dk1"/>
                </a:solidFill>
                <a:latin typeface="Roboto Light"/>
                <a:ea typeface="Roboto Light"/>
                <a:cs typeface="Roboto Light"/>
                <a:sym typeface="Roboto Light"/>
              </a:rPr>
              <a:t>. Today we’ll cover using a JavaScript linter and Travis CI checks to achieve this.</a:t>
            </a:r>
            <a:endParaRPr sz="2800">
              <a:latin typeface="Roboto Light"/>
              <a:ea typeface="Roboto Light"/>
              <a:cs typeface="Roboto Light"/>
              <a:sym typeface="Roboto Light"/>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1072" name="Google Shape;1072;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1276" name="Google Shape;1276;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7" name="Google Shape;1277;p7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Pre-built Boilerplate Code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7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Group Activity: </a:t>
            </a:r>
            <a:br>
              <a:rPr lang="en" sz="3000" b="1">
                <a:solidFill>
                  <a:schemeClr val="dk1"/>
                </a:solidFill>
              </a:rPr>
            </a:br>
            <a:r>
              <a:rPr lang="en" sz="3000">
                <a:solidFill>
                  <a:schemeClr val="dk1"/>
                </a:solidFill>
                <a:latin typeface="Roboto Light"/>
                <a:ea typeface="Roboto Light"/>
                <a:cs typeface="Roboto Light"/>
                <a:sym typeface="Roboto Light"/>
              </a:rPr>
              <a:t>Project 2 Starter</a:t>
            </a:r>
            <a:endParaRPr sz="3000">
              <a:solidFill>
                <a:schemeClr val="dk1"/>
              </a:solidFill>
              <a:latin typeface="Roboto Light"/>
              <a:ea typeface="Roboto Light"/>
              <a:cs typeface="Roboto Light"/>
              <a:sym typeface="Roboto Light"/>
            </a:endParaRPr>
          </a:p>
          <a:p>
            <a:pPr marL="0" lvl="0" indent="0" algn="l" rtl="0">
              <a:spcBef>
                <a:spcPts val="800"/>
              </a:spcBef>
              <a:spcAft>
                <a:spcPts val="0"/>
              </a:spcAft>
              <a:buNone/>
            </a:pPr>
            <a:r>
              <a:rPr lang="en" sz="1800">
                <a:solidFill>
                  <a:schemeClr val="dk1"/>
                </a:solidFill>
                <a:latin typeface="Roboto Light"/>
                <a:ea typeface="Roboto Light"/>
                <a:cs typeface="Roboto Light"/>
                <a:sym typeface="Roboto Light"/>
              </a:rPr>
              <a:t>In this activity, you will add the starter code to your project repo in GitHub.</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None/>
            </a:pPr>
            <a:r>
              <a:rPr lang="en" sz="1800" b="1">
                <a:solidFill>
                  <a:schemeClr val="dk1"/>
                </a:solidFill>
              </a:rPr>
              <a:t>Instructions sent via Slack. </a:t>
            </a:r>
            <a:endParaRPr sz="1800" b="1">
              <a:solidFill>
                <a:schemeClr val="dk1"/>
              </a:solidFill>
            </a:endParaRPr>
          </a:p>
          <a:p>
            <a:pPr marL="0" lvl="0" indent="0" algn="l" rtl="0">
              <a:spcBef>
                <a:spcPts val="800"/>
              </a:spcBef>
              <a:spcAft>
                <a:spcPts val="0"/>
              </a:spcAft>
              <a:buNone/>
            </a:pPr>
            <a:endParaRPr/>
          </a:p>
        </p:txBody>
      </p:sp>
      <p:sp>
        <p:nvSpPr>
          <p:cNvPr id="1283" name="Google Shape;1283;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284" name="Google Shape;1284;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5" name="Google Shape;1285;p7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7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291" name="Google Shape;1291;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2" name="Google Shape;1292;p79"/>
          <p:cNvSpPr txBox="1">
            <a:spLocks noGrp="1"/>
          </p:cNvSpPr>
          <p:nvPr>
            <p:ph type="title"/>
          </p:nvPr>
        </p:nvSpPr>
        <p:spPr>
          <a:xfrm>
            <a:off x="274325" y="1859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Travis CI </a:t>
            </a:r>
            <a:br>
              <a:rPr lang="en"/>
            </a:br>
            <a:r>
              <a:rPr lang="en"/>
              <a:t>(Continuous Integration)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Travis CI? </a:t>
            </a:r>
            <a:endParaRPr/>
          </a:p>
        </p:txBody>
      </p:sp>
      <p:sp>
        <p:nvSpPr>
          <p:cNvPr id="1298" name="Google Shape;129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
        <p:nvSpPr>
          <p:cNvPr id="1299" name="Google Shape;1299;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0" name="Google Shape;1300;p80"/>
          <p:cNvSpPr txBox="1">
            <a:spLocks noGrp="1"/>
          </p:cNvSpPr>
          <p:nvPr>
            <p:ph type="subTitle" idx="1"/>
          </p:nvPr>
        </p:nvSpPr>
        <p:spPr>
          <a:xfrm>
            <a:off x="12300" y="6521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activity, we will set up Travis CI. </a:t>
            </a:r>
            <a:endParaRPr/>
          </a:p>
        </p:txBody>
      </p:sp>
      <p:sp>
        <p:nvSpPr>
          <p:cNvPr id="1301" name="Google Shape;130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80"/>
          <p:cNvGrpSpPr/>
          <p:nvPr/>
        </p:nvGrpSpPr>
        <p:grpSpPr>
          <a:xfrm>
            <a:off x="457200" y="1378813"/>
            <a:ext cx="776889" cy="621300"/>
            <a:chOff x="457200" y="1378813"/>
            <a:chExt cx="776889" cy="621300"/>
          </a:xfrm>
        </p:grpSpPr>
        <p:sp>
          <p:nvSpPr>
            <p:cNvPr id="1303" name="Google Shape;1303;p80"/>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04" name="Google Shape;1304;p80"/>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80"/>
          <p:cNvGrpSpPr/>
          <p:nvPr/>
        </p:nvGrpSpPr>
        <p:grpSpPr>
          <a:xfrm>
            <a:off x="457200" y="2228725"/>
            <a:ext cx="776889" cy="621300"/>
            <a:chOff x="457200" y="1378813"/>
            <a:chExt cx="776889" cy="621300"/>
          </a:xfrm>
        </p:grpSpPr>
        <p:sp>
          <p:nvSpPr>
            <p:cNvPr id="1306" name="Google Shape;1306;p80"/>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07" name="Google Shape;1307;p80"/>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80"/>
          <p:cNvSpPr txBox="1">
            <a:spLocks noGrp="1"/>
          </p:cNvSpPr>
          <p:nvPr>
            <p:ph type="subTitle" idx="1"/>
          </p:nvPr>
        </p:nvSpPr>
        <p:spPr>
          <a:xfrm>
            <a:off x="1227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Travis prevents any code from being merged into master that doesn’t pass the linter.</a:t>
            </a:r>
            <a:endParaRPr>
              <a:latin typeface="Roboto"/>
              <a:ea typeface="Roboto"/>
              <a:cs typeface="Roboto"/>
              <a:sym typeface="Roboto"/>
            </a:endParaRPr>
          </a:p>
        </p:txBody>
      </p:sp>
      <p:sp>
        <p:nvSpPr>
          <p:cNvPr id="1309" name="Google Shape;1309;p80"/>
          <p:cNvSpPr/>
          <p:nvPr/>
        </p:nvSpPr>
        <p:spPr>
          <a:xfrm>
            <a:off x="1352550" y="2231119"/>
            <a:ext cx="7517100" cy="960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0"/>
          <p:cNvSpPr txBox="1">
            <a:spLocks noGrp="1"/>
          </p:cNvSpPr>
          <p:nvPr>
            <p:ph type="subTitle" idx="2"/>
          </p:nvPr>
        </p:nvSpPr>
        <p:spPr>
          <a:xfrm>
            <a:off x="-12300" y="2385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Travis runs a check on any branches with pull requests to the master branch. You will only be allowed to merge the code if the lint passes.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Activity: </a:t>
            </a:r>
            <a:r>
              <a:rPr lang="en" sz="3000">
                <a:solidFill>
                  <a:schemeClr val="dk1"/>
                </a:solidFill>
                <a:latin typeface="Roboto Light"/>
                <a:ea typeface="Roboto Light"/>
                <a:cs typeface="Roboto Light"/>
                <a:sym typeface="Roboto Light"/>
              </a:rPr>
              <a:t>Travis CI Setup</a:t>
            </a:r>
            <a:endParaRPr sz="30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add Travis CI to your project.</a:t>
            </a:r>
            <a:endParaRPr sz="1800">
              <a:solidFill>
                <a:schemeClr val="dk1"/>
              </a:solidFill>
              <a:latin typeface="Roboto Light"/>
              <a:ea typeface="Roboto Light"/>
              <a:cs typeface="Roboto Light"/>
              <a:sym typeface="Roboto Light"/>
            </a:endParaRPr>
          </a:p>
          <a:p>
            <a:pPr marL="0" lvl="0" indent="0" algn="l" rtl="0">
              <a:spcBef>
                <a:spcPts val="800"/>
              </a:spcBef>
              <a:spcAft>
                <a:spcPts val="800"/>
              </a:spcAft>
              <a:buNone/>
            </a:pPr>
            <a:r>
              <a:rPr lang="en" sz="1800" b="1">
                <a:solidFill>
                  <a:schemeClr val="dk1"/>
                </a:solidFill>
              </a:rPr>
              <a:t>Instructions sent via Slack. </a:t>
            </a:r>
            <a:endParaRPr/>
          </a:p>
        </p:txBody>
      </p:sp>
      <p:sp>
        <p:nvSpPr>
          <p:cNvPr id="1316" name="Google Shape;131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
        <p:nvSpPr>
          <p:cNvPr id="1317" name="Google Shape;1317;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8" name="Google Shape;1318;p8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
        <p:nvSpPr>
          <p:cNvPr id="1328" name="Google Shape;1328;p8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Group Challenge: </a:t>
            </a:r>
            <a:br>
              <a:rPr lang="en" sz="3000" b="1">
                <a:solidFill>
                  <a:schemeClr val="dk1"/>
                </a:solidFill>
              </a:rPr>
            </a:br>
            <a:r>
              <a:rPr lang="en" sz="3000">
                <a:latin typeface="Roboto Light"/>
                <a:ea typeface="Roboto Light"/>
                <a:cs typeface="Roboto Light"/>
                <a:sym typeface="Roboto Light"/>
              </a:rPr>
              <a:t>Project Brainstorming</a:t>
            </a:r>
            <a:endParaRPr sz="30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latin typeface="Roboto Light"/>
                <a:ea typeface="Roboto Light"/>
                <a:cs typeface="Roboto Light"/>
                <a:sym typeface="Roboto Light"/>
              </a:rPr>
              <a:t>Work with your group to identify ideas, research APIs, and create project designs.</a:t>
            </a:r>
            <a:endParaRPr sz="18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submit your initial project proposals by the end of class today.</a:t>
            </a:r>
            <a:endParaRPr sz="1800">
              <a:latin typeface="Roboto Light"/>
              <a:ea typeface="Roboto Light"/>
              <a:cs typeface="Roboto Light"/>
              <a:sym typeface="Roboto Light"/>
            </a:endParaRPr>
          </a:p>
          <a:p>
            <a:pPr marL="0" lvl="0" indent="0" algn="l" rtl="0">
              <a:spcBef>
                <a:spcPts val="800"/>
              </a:spcBef>
              <a:spcAft>
                <a:spcPts val="800"/>
              </a:spcAft>
              <a:buNone/>
            </a:pPr>
            <a:endParaRPr sz="3000">
              <a:latin typeface="Roboto Light"/>
              <a:ea typeface="Roboto Light"/>
              <a:cs typeface="Roboto Light"/>
              <a:sym typeface="Roboto Light"/>
            </a:endParaRPr>
          </a:p>
        </p:txBody>
      </p:sp>
      <p:sp>
        <p:nvSpPr>
          <p:cNvPr id="1329" name="Google Shape;1329;p83"/>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69 minutes</a:t>
            </a:r>
            <a:endParaRPr/>
          </a:p>
        </p:txBody>
      </p:sp>
      <p:sp>
        <p:nvSpPr>
          <p:cNvPr id="1330" name="Google Shape;1330;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
        <p:nvSpPr>
          <p:cNvPr id="1336" name="Google Shape;1336;p8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337" name="Google Shape;1337;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1544674" y="1578775"/>
            <a:ext cx="5413348" cy="3239025"/>
          </a:xfrm>
          <a:prstGeom prst="rect">
            <a:avLst/>
          </a:prstGeom>
          <a:noFill/>
          <a:ln>
            <a:noFill/>
          </a:ln>
        </p:spPr>
      </p:pic>
      <p:sp>
        <p:nvSpPr>
          <p:cNvPr id="1078" name="Google Shape;1078;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vs. Project 1</a:t>
            </a:r>
            <a:endParaRPr/>
          </a:p>
        </p:txBody>
      </p:sp>
      <p:sp>
        <p:nvSpPr>
          <p:cNvPr id="1079" name="Google Shape;1079;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1080" name="Google Shape;1080;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1" name="Google Shape;1081;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Unlike Project 1, in Project 2 you will be provided with some boilerplate code to jumpstart your applications. This will save some time and ensure that you can dive into building features for your apps.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61"/>
          <p:cNvPicPr preferRelativeResize="0"/>
          <p:nvPr/>
        </p:nvPicPr>
        <p:blipFill>
          <a:blip r:embed="rId3">
            <a:alphaModFix/>
          </a:blip>
          <a:stretch>
            <a:fillRect/>
          </a:stretch>
        </p:blipFill>
        <p:spPr>
          <a:xfrm>
            <a:off x="0" y="0"/>
            <a:ext cx="9143995" cy="5143500"/>
          </a:xfrm>
          <a:prstGeom prst="rect">
            <a:avLst/>
          </a:prstGeom>
          <a:noFill/>
          <a:ln>
            <a:noFill/>
          </a:ln>
        </p:spPr>
      </p:pic>
      <p:sp>
        <p:nvSpPr>
          <p:cNvPr id="1087" name="Google Shape;1087;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Don’t Worry!</a:t>
            </a:r>
            <a:endParaRPr/>
          </a:p>
        </p:txBody>
      </p:sp>
      <p:sp>
        <p:nvSpPr>
          <p:cNvPr id="1088" name="Google Shape;1088;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You’ll have plenty of time to brainstorm project ideas before submitting your proposals for review by the end of class.</a:t>
            </a:r>
            <a:endParaRPr/>
          </a:p>
        </p:txBody>
      </p:sp>
      <p:sp>
        <p:nvSpPr>
          <p:cNvPr id="1089" name="Google Shape;108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1091" name="Google Shape;1091;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Project 2:</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marL="0" lvl="0" indent="0" algn="l" rtl="0">
              <a:spcBef>
                <a:spcPts val="0"/>
              </a:spcBef>
              <a:spcAft>
                <a:spcPts val="0"/>
              </a:spcAft>
              <a:buNone/>
            </a:pPr>
            <a:r>
              <a:rPr lang="en" sz="3000">
                <a:latin typeface="Roboto Light"/>
                <a:ea typeface="Roboto Light"/>
                <a:cs typeface="Roboto Light"/>
                <a:sym typeface="Roboto Light"/>
              </a:rPr>
              <a:t>To build a great project!</a:t>
            </a:r>
            <a:endParaRPr sz="3000">
              <a:latin typeface="Roboto Light"/>
              <a:ea typeface="Roboto Light"/>
              <a:cs typeface="Roboto Light"/>
              <a:sym typeface="Roboto Light"/>
            </a:endParaRPr>
          </a:p>
          <a:p>
            <a:pPr marL="0" lvl="0" indent="0" algn="l" rtl="0">
              <a:spcBef>
                <a:spcPts val="800"/>
              </a:spcBef>
              <a:spcAft>
                <a:spcPts val="800"/>
              </a:spcAft>
              <a:buNone/>
            </a:pPr>
            <a:r>
              <a:rPr lang="en" sz="1800" b="1"/>
              <a:t>Project requirements sent via Slack. </a:t>
            </a:r>
            <a:endParaRPr sz="1800" b="1"/>
          </a:p>
        </p:txBody>
      </p:sp>
      <p:sp>
        <p:nvSpPr>
          <p:cNvPr id="1097" name="Google Shape;1097;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1103" name="Google Shape;1103;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a:t>
            </a:r>
            <a:r>
              <a:rPr lang="en">
                <a:latin typeface="Roboto Light"/>
                <a:ea typeface="Roboto Light"/>
                <a:cs typeface="Roboto Light"/>
                <a:sym typeface="Roboto Light"/>
              </a:rPr>
              <a:t>Coding Requirements</a:t>
            </a:r>
            <a:endParaRPr>
              <a:latin typeface="Roboto Light"/>
              <a:ea typeface="Roboto Light"/>
              <a:cs typeface="Roboto Light"/>
              <a:sym typeface="Roboto Light"/>
            </a:endParaRPr>
          </a:p>
        </p:txBody>
      </p:sp>
      <p:sp>
        <p:nvSpPr>
          <p:cNvPr id="1104" name="Google Shape;1104;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5" name="Google Shape;1105;p63"/>
          <p:cNvSpPr/>
          <p:nvPr/>
        </p:nvSpPr>
        <p:spPr>
          <a:xfrm>
            <a:off x="1003925" y="3415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txBox="1">
            <a:spLocks noGrp="1"/>
          </p:cNvSpPr>
          <p:nvPr>
            <p:ph type="subTitle" idx="1"/>
          </p:nvPr>
        </p:nvSpPr>
        <p:spPr>
          <a:xfrm>
            <a:off x="0" y="3415875"/>
            <a:ext cx="91194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Must have a folder structure that meets the MVC paradigm</a:t>
            </a:r>
            <a:endParaRPr>
              <a:latin typeface="Roboto"/>
              <a:ea typeface="Roboto"/>
              <a:cs typeface="Roboto"/>
              <a:sym typeface="Roboto"/>
            </a:endParaRPr>
          </a:p>
        </p:txBody>
      </p:sp>
      <p:sp>
        <p:nvSpPr>
          <p:cNvPr id="1107" name="Google Shape;1107;p63"/>
          <p:cNvSpPr/>
          <p:nvPr/>
        </p:nvSpPr>
        <p:spPr>
          <a:xfrm>
            <a:off x="1003800" y="38539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3"/>
          <p:cNvSpPr txBox="1">
            <a:spLocks noGrp="1"/>
          </p:cNvSpPr>
          <p:nvPr>
            <p:ph type="subTitle" idx="2"/>
          </p:nvPr>
        </p:nvSpPr>
        <p:spPr>
          <a:xfrm>
            <a:off x="0" y="385405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Must meet good-quality coding standards (indentation, scoping, naming, etc.)</a:t>
            </a:r>
            <a:endParaRPr>
              <a:latin typeface="Roboto"/>
              <a:ea typeface="Roboto"/>
              <a:cs typeface="Roboto"/>
              <a:sym typeface="Roboto"/>
            </a:endParaRPr>
          </a:p>
        </p:txBody>
      </p:sp>
      <p:sp>
        <p:nvSpPr>
          <p:cNvPr id="1109" name="Google Shape;1109;p63"/>
          <p:cNvSpPr/>
          <p:nvPr/>
        </p:nvSpPr>
        <p:spPr>
          <a:xfrm>
            <a:off x="1003875" y="25394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3"/>
          <p:cNvSpPr txBox="1">
            <a:spLocks noGrp="1"/>
          </p:cNvSpPr>
          <p:nvPr>
            <p:ph type="subTitle" idx="3"/>
          </p:nvPr>
        </p:nvSpPr>
        <p:spPr>
          <a:xfrm>
            <a:off x="-150" y="253955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Must utilize at least one new library, package, or technology that we haven’t discussed</a:t>
            </a:r>
            <a:endParaRPr>
              <a:latin typeface="Roboto"/>
              <a:ea typeface="Roboto"/>
              <a:cs typeface="Roboto"/>
              <a:sym typeface="Roboto"/>
            </a:endParaRPr>
          </a:p>
        </p:txBody>
      </p:sp>
      <p:sp>
        <p:nvSpPr>
          <p:cNvPr id="1111" name="Google Shape;1111;p63"/>
          <p:cNvSpPr/>
          <p:nvPr/>
        </p:nvSpPr>
        <p:spPr>
          <a:xfrm>
            <a:off x="1003750" y="29775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txBox="1">
            <a:spLocks noGrp="1"/>
          </p:cNvSpPr>
          <p:nvPr>
            <p:ph type="subTitle" idx="4"/>
          </p:nvPr>
        </p:nvSpPr>
        <p:spPr>
          <a:xfrm>
            <a:off x="0" y="297767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Must have a polished front end/UI</a:t>
            </a:r>
            <a:endParaRPr>
              <a:latin typeface="Roboto"/>
              <a:ea typeface="Roboto"/>
              <a:cs typeface="Roboto"/>
              <a:sym typeface="Roboto"/>
            </a:endParaRPr>
          </a:p>
        </p:txBody>
      </p:sp>
      <p:sp>
        <p:nvSpPr>
          <p:cNvPr id="1113" name="Google Shape;1113;p63"/>
          <p:cNvSpPr/>
          <p:nvPr/>
        </p:nvSpPr>
        <p:spPr>
          <a:xfrm>
            <a:off x="1003900" y="16780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3"/>
          <p:cNvSpPr txBox="1">
            <a:spLocks noGrp="1"/>
          </p:cNvSpPr>
          <p:nvPr>
            <p:ph type="subTitle" idx="5"/>
          </p:nvPr>
        </p:nvSpPr>
        <p:spPr>
          <a:xfrm>
            <a:off x="-125" y="1678175"/>
            <a:ext cx="91194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Must have both GET and POST routes for retrieving and adding new data</a:t>
            </a:r>
            <a:endParaRPr>
              <a:latin typeface="Roboto"/>
              <a:ea typeface="Roboto"/>
              <a:cs typeface="Roboto"/>
              <a:sym typeface="Roboto"/>
            </a:endParaRPr>
          </a:p>
        </p:txBody>
      </p:sp>
      <p:sp>
        <p:nvSpPr>
          <p:cNvPr id="1115" name="Google Shape;1115;p63"/>
          <p:cNvSpPr/>
          <p:nvPr/>
        </p:nvSpPr>
        <p:spPr>
          <a:xfrm>
            <a:off x="1003775" y="21161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txBox="1">
            <a:spLocks noGrp="1"/>
          </p:cNvSpPr>
          <p:nvPr>
            <p:ph type="subTitle" idx="6"/>
          </p:nvPr>
        </p:nvSpPr>
        <p:spPr>
          <a:xfrm>
            <a:off x="0" y="21163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Must be deployed using Heroku (with data)</a:t>
            </a:r>
            <a:endParaRPr>
              <a:latin typeface="Roboto"/>
              <a:ea typeface="Roboto"/>
              <a:cs typeface="Roboto"/>
              <a:sym typeface="Roboto"/>
            </a:endParaRPr>
          </a:p>
        </p:txBody>
      </p:sp>
      <p:sp>
        <p:nvSpPr>
          <p:cNvPr id="1117" name="Google Shape;1117;p63"/>
          <p:cNvSpPr/>
          <p:nvPr/>
        </p:nvSpPr>
        <p:spPr>
          <a:xfrm>
            <a:off x="1003775" y="8016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3"/>
          <p:cNvSpPr txBox="1">
            <a:spLocks noGrp="1"/>
          </p:cNvSpPr>
          <p:nvPr>
            <p:ph type="subTitle" idx="7"/>
          </p:nvPr>
        </p:nvSpPr>
        <p:spPr>
          <a:xfrm>
            <a:off x="0" y="8018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Must use a Node and Express web server</a:t>
            </a:r>
            <a:endParaRPr>
              <a:latin typeface="Roboto"/>
              <a:ea typeface="Roboto"/>
              <a:cs typeface="Roboto"/>
              <a:sym typeface="Roboto"/>
            </a:endParaRPr>
          </a:p>
        </p:txBody>
      </p:sp>
      <p:sp>
        <p:nvSpPr>
          <p:cNvPr id="1119" name="Google Shape;1119;p63"/>
          <p:cNvSpPr/>
          <p:nvPr/>
        </p:nvSpPr>
        <p:spPr>
          <a:xfrm>
            <a:off x="1003775" y="1239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txBox="1">
            <a:spLocks noGrp="1"/>
          </p:cNvSpPr>
          <p:nvPr>
            <p:ph type="subTitle" idx="8"/>
          </p:nvPr>
        </p:nvSpPr>
        <p:spPr>
          <a:xfrm>
            <a:off x="0" y="123992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Must be backed by a MySQL database with a Sequelize ORM </a:t>
            </a:r>
            <a:endParaRPr>
              <a:latin typeface="Roboto"/>
              <a:ea typeface="Roboto"/>
              <a:cs typeface="Roboto"/>
              <a:sym typeface="Roboto"/>
            </a:endParaRPr>
          </a:p>
        </p:txBody>
      </p:sp>
      <p:pic>
        <p:nvPicPr>
          <p:cNvPr id="1121" name="Google Shape;1121;p63"/>
          <p:cNvPicPr preferRelativeResize="0"/>
          <p:nvPr/>
        </p:nvPicPr>
        <p:blipFill rotWithShape="1">
          <a:blip r:embed="rId3">
            <a:alphaModFix/>
          </a:blip>
          <a:srcRect t="2552" b="2561"/>
          <a:stretch/>
        </p:blipFill>
        <p:spPr>
          <a:xfrm>
            <a:off x="429768" y="804672"/>
            <a:ext cx="475488" cy="361371"/>
          </a:xfrm>
          <a:prstGeom prst="rect">
            <a:avLst/>
          </a:prstGeom>
          <a:noFill/>
          <a:ln>
            <a:noFill/>
          </a:ln>
        </p:spPr>
      </p:pic>
      <p:pic>
        <p:nvPicPr>
          <p:cNvPr id="1122" name="Google Shape;1122;p63"/>
          <p:cNvPicPr preferRelativeResize="0"/>
          <p:nvPr/>
        </p:nvPicPr>
        <p:blipFill rotWithShape="1">
          <a:blip r:embed="rId3">
            <a:alphaModFix/>
          </a:blip>
          <a:srcRect t="2552" b="2561"/>
          <a:stretch/>
        </p:blipFill>
        <p:spPr>
          <a:xfrm>
            <a:off x="429768" y="1252728"/>
            <a:ext cx="475488" cy="361371"/>
          </a:xfrm>
          <a:prstGeom prst="rect">
            <a:avLst/>
          </a:prstGeom>
          <a:noFill/>
          <a:ln>
            <a:noFill/>
          </a:ln>
        </p:spPr>
      </p:pic>
      <p:pic>
        <p:nvPicPr>
          <p:cNvPr id="1123" name="Google Shape;1123;p63"/>
          <p:cNvPicPr preferRelativeResize="0"/>
          <p:nvPr/>
        </p:nvPicPr>
        <p:blipFill rotWithShape="1">
          <a:blip r:embed="rId3">
            <a:alphaModFix/>
          </a:blip>
          <a:srcRect t="2552" b="2561"/>
          <a:stretch/>
        </p:blipFill>
        <p:spPr>
          <a:xfrm>
            <a:off x="429768" y="1672047"/>
            <a:ext cx="475488" cy="361371"/>
          </a:xfrm>
          <a:prstGeom prst="rect">
            <a:avLst/>
          </a:prstGeom>
          <a:noFill/>
          <a:ln>
            <a:noFill/>
          </a:ln>
        </p:spPr>
      </p:pic>
      <p:pic>
        <p:nvPicPr>
          <p:cNvPr id="1124" name="Google Shape;1124;p63"/>
          <p:cNvPicPr preferRelativeResize="0"/>
          <p:nvPr/>
        </p:nvPicPr>
        <p:blipFill rotWithShape="1">
          <a:blip r:embed="rId3">
            <a:alphaModFix/>
          </a:blip>
          <a:srcRect t="2552" b="2561"/>
          <a:stretch/>
        </p:blipFill>
        <p:spPr>
          <a:xfrm>
            <a:off x="429768" y="2120103"/>
            <a:ext cx="475488" cy="361371"/>
          </a:xfrm>
          <a:prstGeom prst="rect">
            <a:avLst/>
          </a:prstGeom>
          <a:noFill/>
          <a:ln>
            <a:noFill/>
          </a:ln>
        </p:spPr>
      </p:pic>
      <p:pic>
        <p:nvPicPr>
          <p:cNvPr id="1125" name="Google Shape;1125;p63"/>
          <p:cNvPicPr preferRelativeResize="0"/>
          <p:nvPr/>
        </p:nvPicPr>
        <p:blipFill rotWithShape="1">
          <a:blip r:embed="rId3">
            <a:alphaModFix/>
          </a:blip>
          <a:srcRect t="2552" b="2561"/>
          <a:stretch/>
        </p:blipFill>
        <p:spPr>
          <a:xfrm>
            <a:off x="429768" y="2542032"/>
            <a:ext cx="475488" cy="361371"/>
          </a:xfrm>
          <a:prstGeom prst="rect">
            <a:avLst/>
          </a:prstGeom>
          <a:noFill/>
          <a:ln>
            <a:noFill/>
          </a:ln>
        </p:spPr>
      </p:pic>
      <p:pic>
        <p:nvPicPr>
          <p:cNvPr id="1126" name="Google Shape;1126;p63"/>
          <p:cNvPicPr preferRelativeResize="0"/>
          <p:nvPr/>
        </p:nvPicPr>
        <p:blipFill rotWithShape="1">
          <a:blip r:embed="rId3">
            <a:alphaModFix/>
          </a:blip>
          <a:srcRect t="2552" b="2561"/>
          <a:stretch/>
        </p:blipFill>
        <p:spPr>
          <a:xfrm>
            <a:off x="429768" y="2980944"/>
            <a:ext cx="475488" cy="361371"/>
          </a:xfrm>
          <a:prstGeom prst="rect">
            <a:avLst/>
          </a:prstGeom>
          <a:noFill/>
          <a:ln>
            <a:noFill/>
          </a:ln>
        </p:spPr>
      </p:pic>
      <p:pic>
        <p:nvPicPr>
          <p:cNvPr id="1127" name="Google Shape;1127;p63"/>
          <p:cNvPicPr preferRelativeResize="0"/>
          <p:nvPr/>
        </p:nvPicPr>
        <p:blipFill rotWithShape="1">
          <a:blip r:embed="rId3">
            <a:alphaModFix/>
          </a:blip>
          <a:srcRect t="2552" b="2561"/>
          <a:stretch/>
        </p:blipFill>
        <p:spPr>
          <a:xfrm>
            <a:off x="429768" y="3419856"/>
            <a:ext cx="475488" cy="361371"/>
          </a:xfrm>
          <a:prstGeom prst="rect">
            <a:avLst/>
          </a:prstGeom>
          <a:noFill/>
          <a:ln>
            <a:noFill/>
          </a:ln>
        </p:spPr>
      </p:pic>
      <p:pic>
        <p:nvPicPr>
          <p:cNvPr id="1128" name="Google Shape;1128;p63"/>
          <p:cNvPicPr preferRelativeResize="0"/>
          <p:nvPr/>
        </p:nvPicPr>
        <p:blipFill rotWithShape="1">
          <a:blip r:embed="rId3">
            <a:alphaModFix/>
          </a:blip>
          <a:srcRect t="2552" b="2561"/>
          <a:stretch/>
        </p:blipFill>
        <p:spPr>
          <a:xfrm>
            <a:off x="429768" y="3857463"/>
            <a:ext cx="475488" cy="361371"/>
          </a:xfrm>
          <a:prstGeom prst="rect">
            <a:avLst/>
          </a:prstGeom>
          <a:noFill/>
          <a:ln>
            <a:noFill/>
          </a:ln>
        </p:spPr>
      </p:pic>
      <p:sp>
        <p:nvSpPr>
          <p:cNvPr id="1129" name="Google Shape;1129;p63"/>
          <p:cNvSpPr/>
          <p:nvPr/>
        </p:nvSpPr>
        <p:spPr>
          <a:xfrm>
            <a:off x="1003650" y="42923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txBox="1">
            <a:spLocks noGrp="1"/>
          </p:cNvSpPr>
          <p:nvPr>
            <p:ph type="subTitle" idx="9"/>
          </p:nvPr>
        </p:nvSpPr>
        <p:spPr>
          <a:xfrm>
            <a:off x="-150" y="429242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Must protect API keys in Node with environment variables</a:t>
            </a:r>
            <a:endParaRPr>
              <a:latin typeface="Roboto"/>
              <a:ea typeface="Roboto"/>
              <a:cs typeface="Roboto"/>
              <a:sym typeface="Roboto"/>
            </a:endParaRPr>
          </a:p>
        </p:txBody>
      </p:sp>
      <p:pic>
        <p:nvPicPr>
          <p:cNvPr id="1131" name="Google Shape;1131;p63"/>
          <p:cNvPicPr preferRelativeResize="0"/>
          <p:nvPr/>
        </p:nvPicPr>
        <p:blipFill rotWithShape="1">
          <a:blip r:embed="rId3">
            <a:alphaModFix/>
          </a:blip>
          <a:srcRect t="2552" b="2561"/>
          <a:stretch/>
        </p:blipFill>
        <p:spPr>
          <a:xfrm>
            <a:off x="429618" y="4295838"/>
            <a:ext cx="475488" cy="3613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137" name="Google Shape;1137;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2: </a:t>
            </a:r>
            <a:r>
              <a:rPr lang="en">
                <a:latin typeface="Roboto Light"/>
                <a:ea typeface="Roboto Light"/>
                <a:cs typeface="Roboto Light"/>
                <a:sym typeface="Roboto Light"/>
              </a:rPr>
              <a:t>Not Required, But Nice to Have</a:t>
            </a:r>
            <a:endParaRPr>
              <a:latin typeface="Roboto Light"/>
              <a:ea typeface="Roboto Light"/>
              <a:cs typeface="Roboto Light"/>
              <a:sym typeface="Roboto Light"/>
            </a:endParaRPr>
          </a:p>
        </p:txBody>
      </p:sp>
      <p:sp>
        <p:nvSpPr>
          <p:cNvPr id="1138" name="Google Shape;1138;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9" name="Google Shape;1139;p64"/>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4"/>
          <p:cNvSpPr txBox="1">
            <a:spLocks noGrp="1"/>
          </p:cNvSpPr>
          <p:nvPr>
            <p:ph type="subTitle" idx="1"/>
          </p:nvPr>
        </p:nvSpPr>
        <p:spPr>
          <a:xfrm>
            <a:off x="12225" y="9408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Utilize Handlebars for server-side templating</a:t>
            </a:r>
            <a:endParaRPr sz="1300">
              <a:latin typeface="Roboto"/>
              <a:ea typeface="Roboto"/>
              <a:cs typeface="Roboto"/>
              <a:sym typeface="Roboto"/>
            </a:endParaRPr>
          </a:p>
        </p:txBody>
      </p:sp>
      <p:sp>
        <p:nvSpPr>
          <p:cNvPr id="1141" name="Google Shape;1141;p64"/>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4"/>
          <p:cNvSpPr/>
          <p:nvPr/>
        </p:nvSpPr>
        <p:spPr>
          <a:xfrm>
            <a:off x="1352550" y="34617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4"/>
          <p:cNvSpPr txBox="1">
            <a:spLocks noGrp="1"/>
          </p:cNvSpPr>
          <p:nvPr>
            <p:ph type="subTitle" idx="2"/>
          </p:nvPr>
        </p:nvSpPr>
        <p:spPr>
          <a:xfrm>
            <a:off x="-12225" y="17763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Incorporate authentication (JSON Web Tokens, sessions, etc.)</a:t>
            </a:r>
            <a:endParaRPr sz="1300">
              <a:latin typeface="Roboto"/>
              <a:ea typeface="Roboto"/>
              <a:cs typeface="Roboto"/>
              <a:sym typeface="Roboto"/>
            </a:endParaRPr>
          </a:p>
        </p:txBody>
      </p:sp>
      <p:sp>
        <p:nvSpPr>
          <p:cNvPr id="1145" name="Google Shape;1145;p64"/>
          <p:cNvSpPr txBox="1">
            <a:spLocks noGrp="1"/>
          </p:cNvSpPr>
          <p:nvPr>
            <p:ph type="subTitle" idx="3"/>
          </p:nvPr>
        </p:nvSpPr>
        <p:spPr>
          <a:xfrm>
            <a:off x="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Use an existing public dataset to power the database</a:t>
            </a:r>
            <a:endParaRPr sz="1300">
              <a:latin typeface="Roboto"/>
              <a:ea typeface="Roboto"/>
              <a:cs typeface="Roboto"/>
              <a:sym typeface="Roboto"/>
            </a:endParaRPr>
          </a:p>
        </p:txBody>
      </p:sp>
      <p:sp>
        <p:nvSpPr>
          <p:cNvPr id="1146" name="Google Shape;1146;p64"/>
          <p:cNvSpPr txBox="1">
            <a:spLocks noGrp="1"/>
          </p:cNvSpPr>
          <p:nvPr>
            <p:ph type="subTitle" idx="4"/>
          </p:nvPr>
        </p:nvSpPr>
        <p:spPr>
          <a:xfrm>
            <a:off x="-12300" y="34617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Create a migration strategy for sharing data across team members, e.g., a seed/schema.sql file</a:t>
            </a:r>
            <a:endParaRPr sz="1300">
              <a:latin typeface="Roboto"/>
              <a:ea typeface="Roboto"/>
              <a:cs typeface="Roboto"/>
              <a:sym typeface="Roboto"/>
            </a:endParaRPr>
          </a:p>
        </p:txBody>
      </p:sp>
      <p:pic>
        <p:nvPicPr>
          <p:cNvPr id="1147" name="Google Shape;1147;p64"/>
          <p:cNvPicPr preferRelativeResize="0"/>
          <p:nvPr/>
        </p:nvPicPr>
        <p:blipFill rotWithShape="1">
          <a:blip r:embed="rId3">
            <a:alphaModFix/>
          </a:blip>
          <a:srcRect t="1830" b="1830"/>
          <a:stretch/>
        </p:blipFill>
        <p:spPr>
          <a:xfrm>
            <a:off x="429768" y="945611"/>
            <a:ext cx="785567" cy="606900"/>
          </a:xfrm>
          <a:prstGeom prst="rect">
            <a:avLst/>
          </a:prstGeom>
          <a:noFill/>
          <a:ln>
            <a:noFill/>
          </a:ln>
        </p:spPr>
      </p:pic>
      <p:pic>
        <p:nvPicPr>
          <p:cNvPr id="1148" name="Google Shape;1148;p64"/>
          <p:cNvPicPr preferRelativeResize="0"/>
          <p:nvPr/>
        </p:nvPicPr>
        <p:blipFill rotWithShape="1">
          <a:blip r:embed="rId4">
            <a:alphaModFix/>
          </a:blip>
          <a:srcRect t="228" b="238"/>
          <a:stretch/>
        </p:blipFill>
        <p:spPr>
          <a:xfrm>
            <a:off x="429768" y="1769898"/>
            <a:ext cx="785566" cy="606900"/>
          </a:xfrm>
          <a:prstGeom prst="rect">
            <a:avLst/>
          </a:prstGeom>
          <a:noFill/>
          <a:ln>
            <a:noFill/>
          </a:ln>
        </p:spPr>
      </p:pic>
      <p:pic>
        <p:nvPicPr>
          <p:cNvPr id="1149" name="Google Shape;1149;p64"/>
          <p:cNvPicPr preferRelativeResize="0"/>
          <p:nvPr/>
        </p:nvPicPr>
        <p:blipFill rotWithShape="1">
          <a:blip r:embed="rId4">
            <a:alphaModFix/>
          </a:blip>
          <a:srcRect t="228" b="238"/>
          <a:stretch/>
        </p:blipFill>
        <p:spPr>
          <a:xfrm>
            <a:off x="432306" y="3459373"/>
            <a:ext cx="785566" cy="606900"/>
          </a:xfrm>
          <a:prstGeom prst="rect">
            <a:avLst/>
          </a:prstGeom>
          <a:noFill/>
          <a:ln>
            <a:noFill/>
          </a:ln>
        </p:spPr>
      </p:pic>
      <p:pic>
        <p:nvPicPr>
          <p:cNvPr id="1150" name="Google Shape;1150;p64"/>
          <p:cNvPicPr preferRelativeResize="0"/>
          <p:nvPr/>
        </p:nvPicPr>
        <p:blipFill rotWithShape="1">
          <a:blip r:embed="rId3">
            <a:alphaModFix/>
          </a:blip>
          <a:srcRect t="1830" b="1830"/>
          <a:stretch/>
        </p:blipFill>
        <p:spPr>
          <a:xfrm>
            <a:off x="429768" y="2625061"/>
            <a:ext cx="785567" cy="60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Presentation Requirements</a:t>
            </a:r>
            <a:endParaRPr/>
          </a:p>
        </p:txBody>
      </p:sp>
      <p:sp>
        <p:nvSpPr>
          <p:cNvPr id="1156" name="Google Shape;115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Your </a:t>
            </a:r>
            <a:r>
              <a:rPr lang="en">
                <a:solidFill>
                  <a:schemeClr val="dk1"/>
                </a:solidFill>
              </a:rPr>
              <a:t>formal, </a:t>
            </a:r>
            <a:r>
              <a:rPr lang="en"/>
              <a:t>10-minute presentation must include: </a:t>
            </a:r>
            <a:endParaRPr/>
          </a:p>
        </p:txBody>
      </p:sp>
      <p:sp>
        <p:nvSpPr>
          <p:cNvPr id="1157" name="Google Shape;1157;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
        <p:nvSpPr>
          <p:cNvPr id="1158" name="Google Shape;1158;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9" name="Google Shape;1159;p6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txBox="1">
            <a:spLocks noGrp="1"/>
          </p:cNvSpPr>
          <p:nvPr>
            <p:ph type="subTitle" idx="1"/>
          </p:nvPr>
        </p:nvSpPr>
        <p:spPr>
          <a:xfrm>
            <a:off x="0" y="11753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Your application’s overall concept</a:t>
            </a:r>
            <a:endParaRPr>
              <a:latin typeface="Roboto"/>
              <a:ea typeface="Roboto"/>
              <a:cs typeface="Roboto"/>
              <a:sym typeface="Roboto"/>
            </a:endParaRPr>
          </a:p>
        </p:txBody>
      </p:sp>
      <p:sp>
        <p:nvSpPr>
          <p:cNvPr id="1161" name="Google Shape;1161;p6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5"/>
          <p:cNvSpPr txBox="1">
            <a:spLocks noGrp="1"/>
          </p:cNvSpPr>
          <p:nvPr>
            <p:ph type="subTitle" idx="2"/>
          </p:nvPr>
        </p:nvSpPr>
        <p:spPr>
          <a:xfrm>
            <a:off x="250" y="16979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The motivation for your application’s development</a:t>
            </a:r>
            <a:endParaRPr>
              <a:latin typeface="Roboto"/>
              <a:ea typeface="Roboto"/>
              <a:cs typeface="Roboto"/>
              <a:sym typeface="Roboto"/>
            </a:endParaRPr>
          </a:p>
        </p:txBody>
      </p:sp>
      <p:sp>
        <p:nvSpPr>
          <p:cNvPr id="1163" name="Google Shape;1163;p6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5"/>
          <p:cNvSpPr txBox="1">
            <a:spLocks noGrp="1"/>
          </p:cNvSpPr>
          <p:nvPr>
            <p:ph type="subTitle" idx="3"/>
          </p:nvPr>
        </p:nvSpPr>
        <p:spPr>
          <a:xfrm>
            <a:off x="0" y="22211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Your design process</a:t>
            </a:r>
            <a:endParaRPr>
              <a:latin typeface="Roboto"/>
              <a:ea typeface="Roboto"/>
              <a:cs typeface="Roboto"/>
              <a:sym typeface="Roboto"/>
            </a:endParaRPr>
          </a:p>
        </p:txBody>
      </p:sp>
      <p:sp>
        <p:nvSpPr>
          <p:cNvPr id="1165" name="Google Shape;1165;p6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5"/>
          <p:cNvSpPr txBox="1">
            <a:spLocks noGrp="1"/>
          </p:cNvSpPr>
          <p:nvPr>
            <p:ph type="subTitle" idx="4"/>
          </p:nvPr>
        </p:nvSpPr>
        <p:spPr>
          <a:xfrm>
            <a:off x="-250" y="2743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Technologies used (and a brief description of how they work)</a:t>
            </a:r>
            <a:endParaRPr>
              <a:latin typeface="Roboto"/>
              <a:ea typeface="Roboto"/>
              <a:cs typeface="Roboto"/>
              <a:sym typeface="Roboto"/>
            </a:endParaRPr>
          </a:p>
        </p:txBody>
      </p:sp>
      <p:sp>
        <p:nvSpPr>
          <p:cNvPr id="1167" name="Google Shape;1167;p6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txBox="1">
            <a:spLocks noGrp="1"/>
          </p:cNvSpPr>
          <p:nvPr>
            <p:ph type="subTitle" idx="5"/>
          </p:nvPr>
        </p:nvSpPr>
        <p:spPr>
          <a:xfrm>
            <a:off x="0" y="326635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A demonstration of the application’s functionality</a:t>
            </a:r>
            <a:endParaRPr>
              <a:latin typeface="Roboto"/>
              <a:ea typeface="Roboto"/>
              <a:cs typeface="Roboto"/>
              <a:sym typeface="Roboto"/>
            </a:endParaRPr>
          </a:p>
        </p:txBody>
      </p:sp>
      <p:sp>
        <p:nvSpPr>
          <p:cNvPr id="1169" name="Google Shape;1169;p6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txBox="1">
            <a:spLocks noGrp="1"/>
          </p:cNvSpPr>
          <p:nvPr>
            <p:ph type="subTitle" idx="6"/>
          </p:nvPr>
        </p:nvSpPr>
        <p:spPr>
          <a:xfrm>
            <a:off x="-50" y="3788975"/>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Directions for future development</a:t>
            </a:r>
            <a:endParaRPr>
              <a:latin typeface="Roboto"/>
              <a:ea typeface="Roboto"/>
              <a:cs typeface="Roboto"/>
              <a:sym typeface="Roboto"/>
            </a:endParaRPr>
          </a:p>
        </p:txBody>
      </p:sp>
      <p:sp>
        <p:nvSpPr>
          <p:cNvPr id="1171" name="Google Shape;1171;p6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5"/>
          <p:cNvSpPr txBox="1">
            <a:spLocks noGrp="1"/>
          </p:cNvSpPr>
          <p:nvPr>
            <p:ph type="subTitle" idx="7"/>
          </p:nvPr>
        </p:nvSpPr>
        <p:spPr>
          <a:xfrm>
            <a:off x="25" y="4337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Clr>
                <a:srgbClr val="000000"/>
              </a:buClr>
              <a:buSzPts val="1100"/>
              <a:buFont typeface="Arial"/>
              <a:buNone/>
            </a:pPr>
            <a:r>
              <a:rPr lang="en">
                <a:latin typeface="Roboto"/>
                <a:ea typeface="Roboto"/>
                <a:cs typeface="Roboto"/>
                <a:sym typeface="Roboto"/>
              </a:rPr>
              <a:t>Sometimes, talking intelligently about tech &gt; doing tech.</a:t>
            </a:r>
            <a:endParaRPr>
              <a:latin typeface="Roboto"/>
              <a:ea typeface="Roboto"/>
              <a:cs typeface="Roboto"/>
              <a:sym typeface="Roboto"/>
            </a:endParaRPr>
          </a:p>
        </p:txBody>
      </p:sp>
      <p:pic>
        <p:nvPicPr>
          <p:cNvPr id="1173" name="Google Shape;1173;p65"/>
          <p:cNvPicPr preferRelativeResize="0"/>
          <p:nvPr/>
        </p:nvPicPr>
        <p:blipFill rotWithShape="1">
          <a:blip r:embed="rId3">
            <a:alphaModFix/>
          </a:blip>
          <a:srcRect t="1830" b="1830"/>
          <a:stretch/>
        </p:blipFill>
        <p:spPr>
          <a:xfrm>
            <a:off x="429768" y="1171588"/>
            <a:ext cx="521208" cy="396118"/>
          </a:xfrm>
          <a:prstGeom prst="rect">
            <a:avLst/>
          </a:prstGeom>
          <a:noFill/>
          <a:ln>
            <a:noFill/>
          </a:ln>
        </p:spPr>
      </p:pic>
      <p:pic>
        <p:nvPicPr>
          <p:cNvPr id="1174" name="Google Shape;1174;p65"/>
          <p:cNvPicPr preferRelativeResize="0"/>
          <p:nvPr/>
        </p:nvPicPr>
        <p:blipFill rotWithShape="1">
          <a:blip r:embed="rId4">
            <a:alphaModFix/>
          </a:blip>
          <a:srcRect t="1047" b="1037"/>
          <a:stretch/>
        </p:blipFill>
        <p:spPr>
          <a:xfrm>
            <a:off x="429768" y="1709650"/>
            <a:ext cx="521208" cy="396118"/>
          </a:xfrm>
          <a:prstGeom prst="rect">
            <a:avLst/>
          </a:prstGeom>
          <a:noFill/>
          <a:ln>
            <a:noFill/>
          </a:ln>
        </p:spPr>
      </p:pic>
      <p:pic>
        <p:nvPicPr>
          <p:cNvPr id="1175" name="Google Shape;1175;p65"/>
          <p:cNvPicPr preferRelativeResize="0"/>
          <p:nvPr/>
        </p:nvPicPr>
        <p:blipFill rotWithShape="1">
          <a:blip r:embed="rId3">
            <a:alphaModFix/>
          </a:blip>
          <a:srcRect t="1830" b="1830"/>
          <a:stretch/>
        </p:blipFill>
        <p:spPr>
          <a:xfrm>
            <a:off x="429768" y="2205600"/>
            <a:ext cx="521208" cy="396118"/>
          </a:xfrm>
          <a:prstGeom prst="rect">
            <a:avLst/>
          </a:prstGeom>
          <a:noFill/>
          <a:ln>
            <a:noFill/>
          </a:ln>
        </p:spPr>
      </p:pic>
      <p:pic>
        <p:nvPicPr>
          <p:cNvPr id="1176" name="Google Shape;1176;p65"/>
          <p:cNvPicPr preferRelativeResize="0"/>
          <p:nvPr/>
        </p:nvPicPr>
        <p:blipFill rotWithShape="1">
          <a:blip r:embed="rId4">
            <a:alphaModFix/>
          </a:blip>
          <a:srcRect t="1047" b="1037"/>
          <a:stretch/>
        </p:blipFill>
        <p:spPr>
          <a:xfrm>
            <a:off x="429768" y="2755163"/>
            <a:ext cx="521208" cy="396118"/>
          </a:xfrm>
          <a:prstGeom prst="rect">
            <a:avLst/>
          </a:prstGeom>
          <a:noFill/>
          <a:ln>
            <a:noFill/>
          </a:ln>
        </p:spPr>
      </p:pic>
      <p:pic>
        <p:nvPicPr>
          <p:cNvPr id="1177" name="Google Shape;1177;p65"/>
          <p:cNvPicPr preferRelativeResize="0"/>
          <p:nvPr/>
        </p:nvPicPr>
        <p:blipFill rotWithShape="1">
          <a:blip r:embed="rId3">
            <a:alphaModFix/>
          </a:blip>
          <a:srcRect t="1830" b="1830"/>
          <a:stretch/>
        </p:blipFill>
        <p:spPr>
          <a:xfrm>
            <a:off x="429768" y="3277788"/>
            <a:ext cx="521208" cy="396118"/>
          </a:xfrm>
          <a:prstGeom prst="rect">
            <a:avLst/>
          </a:prstGeom>
          <a:noFill/>
          <a:ln>
            <a:noFill/>
          </a:ln>
        </p:spPr>
      </p:pic>
      <p:pic>
        <p:nvPicPr>
          <p:cNvPr id="1178" name="Google Shape;1178;p65"/>
          <p:cNvPicPr preferRelativeResize="0"/>
          <p:nvPr/>
        </p:nvPicPr>
        <p:blipFill rotWithShape="1">
          <a:blip r:embed="rId4">
            <a:alphaModFix/>
          </a:blip>
          <a:srcRect t="1380" b="1390"/>
          <a:stretch/>
        </p:blipFill>
        <p:spPr>
          <a:xfrm>
            <a:off x="429768" y="3794760"/>
            <a:ext cx="520980" cy="393192"/>
          </a:xfrm>
          <a:prstGeom prst="rect">
            <a:avLst/>
          </a:prstGeom>
          <a:noFill/>
          <a:ln>
            <a:noFill/>
          </a:ln>
        </p:spPr>
      </p:pic>
      <p:pic>
        <p:nvPicPr>
          <p:cNvPr id="1179" name="Google Shape;1179;p65"/>
          <p:cNvPicPr preferRelativeResize="0"/>
          <p:nvPr/>
        </p:nvPicPr>
        <p:blipFill rotWithShape="1">
          <a:blip r:embed="rId3">
            <a:alphaModFix/>
          </a:blip>
          <a:srcRect t="1830" b="1830"/>
          <a:stretch/>
        </p:blipFill>
        <p:spPr>
          <a:xfrm>
            <a:off x="429768" y="4343400"/>
            <a:ext cx="520979" cy="3931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Metrics</a:t>
            </a:r>
            <a:endParaRPr/>
          </a:p>
        </p:txBody>
      </p:sp>
      <p:sp>
        <p:nvSpPr>
          <p:cNvPr id="1185" name="Google Shape;1185;p6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1186" name="Google Shape;1186;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7" name="Google Shape;1187;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631</Words>
  <Application>Microsoft Office PowerPoint</Application>
  <PresentationFormat>On-screen Show (16:9)</PresentationFormat>
  <Paragraphs>111</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Roboto Thin</vt:lpstr>
      <vt:lpstr>Amatic SC</vt:lpstr>
      <vt:lpstr>Arial</vt:lpstr>
      <vt:lpstr>Roboto</vt:lpstr>
      <vt:lpstr>Roboto Light</vt:lpstr>
      <vt:lpstr>Inconsolata</vt:lpstr>
      <vt:lpstr>Roboto Medium</vt:lpstr>
      <vt:lpstr>Simple Light</vt:lpstr>
      <vt:lpstr>Project 2</vt:lpstr>
      <vt:lpstr>As we enter Project 2, we’re going to start thinking a little more about code quality. Today we’ll cover using a JavaScript linter and Travis CI checks to achieve this.</vt:lpstr>
      <vt:lpstr>Project 2 vs. Project 1</vt:lpstr>
      <vt:lpstr>Don’t Worry!</vt:lpstr>
      <vt:lpstr>Project 2:  To build a great project! Project requirements sent via Slack. </vt:lpstr>
      <vt:lpstr>Project 2: Coding Requirements</vt:lpstr>
      <vt:lpstr>Project 2: Not Required, But Nice to Have</vt:lpstr>
      <vt:lpstr>Presentation Requirements</vt:lpstr>
      <vt:lpstr>Metrics</vt:lpstr>
      <vt:lpstr>Metrics</vt:lpstr>
      <vt:lpstr>Group Activity:  Create a Repository Work with your project group to create project repos in GitHub and invite each other as collaborators. Instructions sent via Slack. </vt:lpstr>
      <vt:lpstr>Linting</vt:lpstr>
      <vt:lpstr>What is a JavaScript linter?  Why would we would use one?</vt:lpstr>
      <vt:lpstr>JavaScript Linter</vt:lpstr>
      <vt:lpstr>There are several libraries available for linting JavaScript code, but ESLint, the one we’ll be working with, is the most popular: eslint.org</vt:lpstr>
      <vt:lpstr>Questions?</vt:lpstr>
      <vt:lpstr>Partner Activity:  No Lint Example In this activity, you will examine a JavaScript file without ESLint and attempt to identify issues with the code. Instructions sent via Slack.  </vt:lpstr>
      <vt:lpstr>PowerPoint Presentation</vt:lpstr>
      <vt:lpstr>Project 2 Starter</vt:lpstr>
      <vt:lpstr>Pre-built Boilerplate Code</vt:lpstr>
      <vt:lpstr>Group Activity:  Project 2 Starter In this activity, you will add the starter code to your project repo in GitHub. Instructions sent via Slack.  </vt:lpstr>
      <vt:lpstr>Travis CI  (Continuous Integration) </vt:lpstr>
      <vt:lpstr>What Is Travis CI? </vt:lpstr>
      <vt:lpstr>Activity: Travis CI Setup In this activity, you will add Travis CI to your project. Instructions sent via Slack. </vt:lpstr>
      <vt:lpstr>PowerPoint Presentation</vt:lpstr>
      <vt:lpstr>Group Challenge:  Project Brainstorming Work with your group to identify ideas, research APIs, and create project designs. You will submit your initial project proposals by the end of class today.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Daniel</dc:creator>
  <cp:lastModifiedBy>Daniel Clevenger</cp:lastModifiedBy>
  <cp:revision>1</cp:revision>
  <dcterms:modified xsi:type="dcterms:W3CDTF">2019-07-24T00:55:45Z</dcterms:modified>
</cp:coreProperties>
</file>